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9906000" cy="6858000" type="A4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506062-1BAD-4974-9466-90FE0AA9BE74}" v="3" dt="2020-06-19T07:39:04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MAYEUR" userId="3cb0f752-884c-4443-b877-c8295b5fb468" providerId="ADAL" clId="{EA506062-1BAD-4974-9466-90FE0AA9BE74}"/>
    <pc:docChg chg="modSld">
      <pc:chgData name="Isabelle MAYEUR" userId="3cb0f752-884c-4443-b877-c8295b5fb468" providerId="ADAL" clId="{EA506062-1BAD-4974-9466-90FE0AA9BE74}" dt="2020-06-19T07:39:04.863" v="5" actId="255"/>
      <pc:docMkLst>
        <pc:docMk/>
      </pc:docMkLst>
      <pc:sldChg chg="modSp mod">
        <pc:chgData name="Isabelle MAYEUR" userId="3cb0f752-884c-4443-b877-c8295b5fb468" providerId="ADAL" clId="{EA506062-1BAD-4974-9466-90FE0AA9BE74}" dt="2020-06-19T07:39:04.863" v="5" actId="255"/>
        <pc:sldMkLst>
          <pc:docMk/>
          <pc:sldMk cId="429620306" sldId="256"/>
        </pc:sldMkLst>
        <pc:graphicFrameChg chg="modGraphic">
          <ac:chgData name="Isabelle MAYEUR" userId="3cb0f752-884c-4443-b877-c8295b5fb468" providerId="ADAL" clId="{EA506062-1BAD-4974-9466-90FE0AA9BE74}" dt="2020-06-19T07:39:04.863" v="5" actId="255"/>
          <ac:graphicFrameMkLst>
            <pc:docMk/>
            <pc:sldMk cId="429620306" sldId="256"/>
            <ac:graphicFrameMk id="26" creationId="{77557634-C6E4-48A1-ACFD-E32ECE328277}"/>
          </ac:graphicFrameMkLst>
        </pc:graphicFrameChg>
        <pc:graphicFrameChg chg="modGraphic">
          <ac:chgData name="Isabelle MAYEUR" userId="3cb0f752-884c-4443-b877-c8295b5fb468" providerId="ADAL" clId="{EA506062-1BAD-4974-9466-90FE0AA9BE74}" dt="2020-06-19T07:37:10.601" v="3" actId="113"/>
          <ac:graphicFrameMkLst>
            <pc:docMk/>
            <pc:sldMk cId="429620306" sldId="256"/>
            <ac:graphicFrameMk id="30" creationId="{6C296183-4211-47A9-96C5-CCC05924E8A6}"/>
          </ac:graphicFrameMkLst>
        </pc:graphicFrameChg>
        <pc:graphicFrameChg chg="modGraphic">
          <ac:chgData name="Isabelle MAYEUR" userId="3cb0f752-884c-4443-b877-c8295b5fb468" providerId="ADAL" clId="{EA506062-1BAD-4974-9466-90FE0AA9BE74}" dt="2020-06-19T07:37:06.459" v="2" actId="113"/>
          <ac:graphicFrameMkLst>
            <pc:docMk/>
            <pc:sldMk cId="429620306" sldId="256"/>
            <ac:graphicFrameMk id="34" creationId="{DF4442FA-32B6-4DA0-92D2-6C1D415D0701}"/>
          </ac:graphicFrameMkLst>
        </pc:graphicFrameChg>
      </pc:sldChg>
    </pc:docChg>
  </pc:docChgLst>
  <pc:docChgLst>
    <pc:chgData name="Marie-Elisabeth PIUSSAN" userId="4b030fcb-ea0b-4c78-b605-66e63d3dc5dc" providerId="ADAL" clId="{4D509A9A-6F86-4B02-B0A3-B327926AD788}"/>
    <pc:docChg chg="undo custSel modSld">
      <pc:chgData name="Marie-Elisabeth PIUSSAN" userId="4b030fcb-ea0b-4c78-b605-66e63d3dc5dc" providerId="ADAL" clId="{4D509A9A-6F86-4B02-B0A3-B327926AD788}" dt="2020-06-18T08:35:05.787" v="36" actId="20577"/>
      <pc:docMkLst>
        <pc:docMk/>
      </pc:docMkLst>
      <pc:sldChg chg="modSp mod">
        <pc:chgData name="Marie-Elisabeth PIUSSAN" userId="4b030fcb-ea0b-4c78-b605-66e63d3dc5dc" providerId="ADAL" clId="{4D509A9A-6F86-4B02-B0A3-B327926AD788}" dt="2020-06-18T08:35:05.787" v="36" actId="20577"/>
        <pc:sldMkLst>
          <pc:docMk/>
          <pc:sldMk cId="429620306" sldId="256"/>
        </pc:sldMkLst>
        <pc:graphicFrameChg chg="modGraphic">
          <ac:chgData name="Marie-Elisabeth PIUSSAN" userId="4b030fcb-ea0b-4c78-b605-66e63d3dc5dc" providerId="ADAL" clId="{4D509A9A-6F86-4B02-B0A3-B327926AD788}" dt="2020-06-18T08:29:07.234" v="23" actId="20577"/>
          <ac:graphicFrameMkLst>
            <pc:docMk/>
            <pc:sldMk cId="429620306" sldId="256"/>
            <ac:graphicFrameMk id="4" creationId="{C79D7072-DB91-499A-93AD-2F7BF0751904}"/>
          </ac:graphicFrameMkLst>
        </pc:graphicFrameChg>
        <pc:graphicFrameChg chg="modGraphic">
          <ac:chgData name="Marie-Elisabeth PIUSSAN" userId="4b030fcb-ea0b-4c78-b605-66e63d3dc5dc" providerId="ADAL" clId="{4D509A9A-6F86-4B02-B0A3-B327926AD788}" dt="2020-06-18T08:35:05.787" v="36" actId="20577"/>
          <ac:graphicFrameMkLst>
            <pc:docMk/>
            <pc:sldMk cId="429620306" sldId="256"/>
            <ac:graphicFrameMk id="30" creationId="{6C296183-4211-47A9-96C5-CCC05924E8A6}"/>
          </ac:graphicFrameMkLst>
        </pc:graphicFrameChg>
        <pc:graphicFrameChg chg="modGraphic">
          <ac:chgData name="Marie-Elisabeth PIUSSAN" userId="4b030fcb-ea0b-4c78-b605-66e63d3dc5dc" providerId="ADAL" clId="{4D509A9A-6F86-4B02-B0A3-B327926AD788}" dt="2020-06-18T08:29:15.022" v="27" actId="20577"/>
          <ac:graphicFrameMkLst>
            <pc:docMk/>
            <pc:sldMk cId="429620306" sldId="256"/>
            <ac:graphicFrameMk id="34" creationId="{DF4442FA-32B6-4DA0-92D2-6C1D415D0701}"/>
          </ac:graphicFrameMkLst>
        </pc:graphicFrameChg>
        <pc:picChg chg="mod">
          <ac:chgData name="Marie-Elisabeth PIUSSAN" userId="4b030fcb-ea0b-4c78-b605-66e63d3dc5dc" providerId="ADAL" clId="{4D509A9A-6F86-4B02-B0A3-B327926AD788}" dt="2020-06-18T08:08:48.310" v="18" actId="1035"/>
          <ac:picMkLst>
            <pc:docMk/>
            <pc:sldMk cId="429620306" sldId="256"/>
            <ac:picMk id="35" creationId="{E8D64BED-56A6-433D-B354-869AF96A37B4}"/>
          </ac:picMkLst>
        </pc:picChg>
      </pc:sldChg>
      <pc:sldChg chg="modSp mod">
        <pc:chgData name="Marie-Elisabeth PIUSSAN" userId="4b030fcb-ea0b-4c78-b605-66e63d3dc5dc" providerId="ADAL" clId="{4D509A9A-6F86-4B02-B0A3-B327926AD788}" dt="2020-06-18T08:06:54.244" v="16" actId="1035"/>
        <pc:sldMkLst>
          <pc:docMk/>
          <pc:sldMk cId="2914395497" sldId="257"/>
        </pc:sldMkLst>
        <pc:picChg chg="mod">
          <ac:chgData name="Marie-Elisabeth PIUSSAN" userId="4b030fcb-ea0b-4c78-b605-66e63d3dc5dc" providerId="ADAL" clId="{4D509A9A-6F86-4B02-B0A3-B327926AD788}" dt="2020-06-18T08:06:47.490" v="13" actId="1035"/>
          <ac:picMkLst>
            <pc:docMk/>
            <pc:sldMk cId="2914395497" sldId="257"/>
            <ac:picMk id="37" creationId="{F38D3F0C-124A-4688-BF3C-CA4E3CC02083}"/>
          </ac:picMkLst>
        </pc:picChg>
        <pc:picChg chg="mod ord">
          <ac:chgData name="Marie-Elisabeth PIUSSAN" userId="4b030fcb-ea0b-4c78-b605-66e63d3dc5dc" providerId="ADAL" clId="{4D509A9A-6F86-4B02-B0A3-B327926AD788}" dt="2020-06-18T08:06:54.244" v="16" actId="1035"/>
          <ac:picMkLst>
            <pc:docMk/>
            <pc:sldMk cId="2914395497" sldId="257"/>
            <ac:picMk id="39" creationId="{572E5929-3DC4-46F4-A860-7FCBFA662E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64CA4E-02AE-43A7-916B-13F4B8C4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1F8BC71-2043-497D-AA06-07387E8AC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8941C-B82E-4277-91FE-B9E207FFE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D042CE-CBBC-4643-8311-49796237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73087-61E2-499A-AA82-D53F0D8B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10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24D0F-CD51-44C3-A333-1783126D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901251-604E-49A6-A235-A2FD9653C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5FA85-7247-498A-BE47-E64425F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A7200B-8EAE-480D-B926-F84F63AA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393E8D-6C30-4801-A68A-56100418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03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587E2B8-434A-4E65-A4D4-7F8D7F82B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F5557B-A5E3-4AC0-821A-637A13F5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CB612-F827-4E7E-8765-3CE24192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3D2D7-10B9-4432-BA2B-9AE64308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893EC-F430-4E02-8171-F069CE5B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21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F4C04-A84C-4647-9D62-F9F63B66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21B9DE-30A2-4D56-966D-ADAD0DC6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2FBE5D-790C-40D6-BD69-8722F369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39691-0887-4AB1-BFFE-DB005833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97B95A-72BF-4289-AFB4-740D8BA9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95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51E8E-2B0A-4B6B-B506-C8B919776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A0BB84-BA8B-4616-9607-A011597D2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555000-9D7E-4BA2-B0BA-FAA41956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9DFE3-9B05-49F8-9854-067963B2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4CFE4-78AF-421A-887C-C83AD47C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771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A6E15-FD91-4F22-8E48-54F2DB361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FE9199-7E74-4296-B79A-74997440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3DCC92-6001-4024-A6F5-B86DC9C5E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81B1DD-32CD-468C-B75F-7D23C1A2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6BD8EA-59AC-4C68-8D12-185B1B39C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F4FA9A-7B71-48D1-A016-0502E764E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4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EE4B7-B9E4-4F5E-ABE9-F0B92E25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D203E1-2D53-4A5D-BA8B-89A00B5D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B0EDD3-D99F-46B6-A891-A5B5CB17A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CA490B-CA30-4971-B157-7BC558BFE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18C9BA-A1B5-4F29-A5C8-8FBCC14CD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3D6681-2BF6-4C5B-9C2E-0ACF4E8D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CAE472-247A-482C-95FF-2DB82B03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B6AF66-306A-4220-BE5E-1580DE83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C702E-9B53-4754-BC4F-E445B131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F052DB-0DB0-4362-B5A2-1D8C46146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5E194A-E413-417B-9070-A0BDFE3E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9DE64D-AB81-4AE2-9964-A071A394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624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31259F-759C-4F5B-A360-06C4A7B6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940FAAB-C0ED-4332-85B8-828978EC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A959A2-4145-4E5A-BE9C-BA9EA7D5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75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41F8C-E608-42BA-A560-37977E65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611D45-CDB2-4BFD-B053-3624B7D9F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8AA963-645F-47D6-B455-EF9FB2D46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32C154-A5D4-48E8-8819-29E14840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2A4144-6E70-4E2D-9B20-8FAA43BA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F55BFE-A6A7-466E-97B3-8E186AAC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9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D9E20B-A667-4A9C-91B2-E70C5F93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B74C3D-ED42-4AA0-A9AB-387513076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F717BA-65A8-4BB9-B286-D2F5F6E6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4E7631-6B60-4749-A763-827B323D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F15744-027A-4039-9FD7-19E24D82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2258ED-4021-4FD4-A2ED-6E7ABE50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85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28DD84-B53D-4633-82C7-7E4E253A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6E0FD6-B647-4DC1-B838-76058AE51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55906B-06C1-4280-9DF1-76FEBBDCE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A0208-1E1F-430D-93A0-18FA62E3F9DD}" type="datetimeFigureOut">
              <a:rPr lang="fr-FR" smtClean="0"/>
              <a:t>19/06/2020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008FD-5A77-462A-8D3D-41886E383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78CA9-F128-4F6E-AB54-5BF2B4258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CBEB-91C2-4733-8A8F-B851DA126D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8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79D7072-DB91-499A-93AD-2F7BF0751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24027"/>
              </p:ext>
            </p:extLst>
          </p:nvPr>
        </p:nvGraphicFramePr>
        <p:xfrm>
          <a:off x="2489346" y="1403405"/>
          <a:ext cx="2394409" cy="49352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4409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795616">
                <a:tc>
                  <a:txBody>
                    <a:bodyPr/>
                    <a:lstStyle/>
                    <a:p>
                      <a:pPr algn="ctr"/>
                      <a:endParaRPr lang="fr-FR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 activités collectives reprennent !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3189055">
                <a:tc>
                  <a:txBody>
                    <a:bodyPr/>
                    <a:lstStyle/>
                    <a:p>
                      <a:pPr algn="ctr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La Maison des Aidants est heureuse de pouvoir à nouveau vous accueillir </a:t>
                      </a:r>
                      <a:r>
                        <a:rPr lang="fr-FR" sz="12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uniquement sur inscription </a:t>
                      </a:r>
                      <a:r>
                        <a:rPr lang="fr-FR" sz="12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pour toutes les activités.</a:t>
                      </a:r>
                    </a:p>
                    <a:p>
                      <a:pPr algn="ctr"/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La </a:t>
                      </a:r>
                      <a:r>
                        <a:rPr lang="fr-FR" sz="12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sophrologie</a:t>
                      </a:r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et le </a:t>
                      </a:r>
                      <a:r>
                        <a:rPr lang="fr-FR" sz="12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Qi Gong </a:t>
                      </a:r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reprennent leur fonctionnement habituel. </a:t>
                      </a:r>
                    </a:p>
                    <a:p>
                      <a:pPr algn="ctr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Marie-Elisabeth et Christophe sont impatients de vous retrouver.</a:t>
                      </a:r>
                    </a:p>
                    <a:p>
                      <a:pPr algn="ctr"/>
                      <a:endParaRPr lang="fr-FR" sz="1200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20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Le port du masque est obligatoire lors des activités collectives.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9391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Attention : les places sont limitées, afin de respecter la distanciation sociale !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38624A7-5687-4741-80E1-6E9E62D59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42930"/>
              </p:ext>
            </p:extLst>
          </p:nvPr>
        </p:nvGraphicFramePr>
        <p:xfrm>
          <a:off x="5145195" y="530726"/>
          <a:ext cx="4720831" cy="62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831">
                  <a:extLst>
                    <a:ext uri="{9D8B030D-6E8A-4147-A177-3AD203B41FA5}">
                      <a16:colId xmlns:a16="http://schemas.microsoft.com/office/drawing/2014/main" val="238672387"/>
                    </a:ext>
                  </a:extLst>
                </a:gridCol>
              </a:tblGrid>
              <a:tr h="620484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solidFill>
                            <a:schemeClr val="tx1"/>
                          </a:solidFill>
                        </a:rPr>
                        <a:t>SOUTIEN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631793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1A9E8ADC-DDAF-4213-96F3-2A4237A43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701479"/>
              </p:ext>
            </p:extLst>
          </p:nvPr>
        </p:nvGraphicFramePr>
        <p:xfrm>
          <a:off x="179548" y="496839"/>
          <a:ext cx="4704207" cy="66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207">
                  <a:extLst>
                    <a:ext uri="{9D8B030D-6E8A-4147-A177-3AD203B41FA5}">
                      <a16:colId xmlns:a16="http://schemas.microsoft.com/office/drawing/2014/main" val="238672387"/>
                    </a:ext>
                  </a:extLst>
                </a:gridCol>
              </a:tblGrid>
              <a:tr h="660708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solidFill>
                            <a:schemeClr val="tx1"/>
                          </a:solidFill>
                        </a:rPr>
                        <a:t>INFORMATION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631793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0C5FA2BB-1691-4C98-9567-5762C84A2C29}"/>
              </a:ext>
            </a:extLst>
          </p:cNvPr>
          <p:cNvSpPr txBox="1"/>
          <p:nvPr/>
        </p:nvSpPr>
        <p:spPr>
          <a:xfrm>
            <a:off x="155786" y="9791"/>
            <a:ext cx="9750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>
                <a:solidFill>
                  <a:srgbClr val="002060"/>
                </a:solidFill>
              </a:rPr>
              <a:t>JUILLET 2020		           MAISON DES AIDANTS  METROPOLE ROUBAIX TOURCOING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6A063DA-F945-48F8-9C8C-AFCE3D032D98}"/>
              </a:ext>
            </a:extLst>
          </p:cNvPr>
          <p:cNvSpPr txBox="1"/>
          <p:nvPr/>
        </p:nvSpPr>
        <p:spPr>
          <a:xfrm>
            <a:off x="2488353" y="6459325"/>
            <a:ext cx="4929293" cy="307777"/>
          </a:xfrm>
          <a:prstGeom prst="rect">
            <a:avLst/>
          </a:prstGeom>
          <a:noFill/>
          <a:ln w="127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i="1"/>
              <a:t>Votre proche peut être accueilli par un membre de l’équipe</a:t>
            </a:r>
            <a:r>
              <a:rPr lang="fr-FR" sz="1400"/>
              <a:t>.</a:t>
            </a:r>
          </a:p>
        </p:txBody>
      </p:sp>
      <p:graphicFrame>
        <p:nvGraphicFramePr>
          <p:cNvPr id="30" name="Tableau 29">
            <a:extLst>
              <a:ext uri="{FF2B5EF4-FFF2-40B4-BE49-F238E27FC236}">
                <a16:creationId xmlns:a16="http://schemas.microsoft.com/office/drawing/2014/main" id="{6C296183-4211-47A9-96C5-CCC05924E8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672113"/>
              </p:ext>
            </p:extLst>
          </p:nvPr>
        </p:nvGraphicFramePr>
        <p:xfrm>
          <a:off x="7471617" y="1370466"/>
          <a:ext cx="2394409" cy="54313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4409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1399829">
                <a:tc>
                  <a:txBody>
                    <a:bodyPr/>
                    <a:lstStyle/>
                    <a:p>
                      <a:pPr algn="ctr"/>
                      <a:endParaRPr lang="fr-FR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ENTRETIENS SUR </a:t>
                      </a:r>
                      <a:r>
                        <a:rPr lang="fr-FR" sz="18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RENDEZ-VOUS</a:t>
                      </a:r>
                    </a:p>
                    <a:p>
                      <a:pPr algn="ctr"/>
                      <a:endParaRPr lang="fr-FR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3555566">
                <a:tc>
                  <a:txBody>
                    <a:bodyPr/>
                    <a:lstStyle/>
                    <a:p>
                      <a:pPr algn="ctr"/>
                      <a:endParaRPr lang="fr-FR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avec les psychologues </a:t>
                      </a: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 la coordinatrice</a:t>
                      </a:r>
                    </a:p>
                    <a:p>
                      <a:pPr algn="ctr"/>
                      <a:endParaRPr lang="fr-FR" sz="12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Du lundi au vendredi à l’horaire qui vous convient le mieux,</a:t>
                      </a:r>
                    </a:p>
                    <a:p>
                      <a:pPr algn="ctr"/>
                      <a:r>
                        <a:rPr lang="fr-FR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 lundi jusque 19h avec une psychologue</a:t>
                      </a:r>
                    </a:p>
                    <a:p>
                      <a:pPr algn="ctr"/>
                      <a:endParaRPr lang="fr-FR" sz="12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la Maison des Aidants ou au plus proche de chez vous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 port du masque est toujours obligatoire lors des entretiens individuels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47594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Gratuit</a:t>
                      </a:r>
                      <a:endParaRPr lang="fr-FR" sz="1100" b="1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pic>
        <p:nvPicPr>
          <p:cNvPr id="31" name="Image 30">
            <a:extLst>
              <a:ext uri="{FF2B5EF4-FFF2-40B4-BE49-F238E27FC236}">
                <a16:creationId xmlns:a16="http://schemas.microsoft.com/office/drawing/2014/main" id="{2FF3F661-0385-45FC-8E3E-696FAA5AE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3570347" y="1190937"/>
            <a:ext cx="486268" cy="38311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8D64BED-56A6-433D-B354-869AF96A3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8668821" y="1167187"/>
            <a:ext cx="486268" cy="38311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01C8502-B626-4028-AE7E-7B3769CC6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1125988" y="4268220"/>
            <a:ext cx="486268" cy="383118"/>
          </a:xfrm>
          <a:prstGeom prst="rect">
            <a:avLst/>
          </a:prstGeom>
        </p:spPr>
      </p:pic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DF4442FA-32B6-4DA0-92D2-6C1D415D0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60895"/>
              </p:ext>
            </p:extLst>
          </p:nvPr>
        </p:nvGraphicFramePr>
        <p:xfrm>
          <a:off x="4989408" y="1388692"/>
          <a:ext cx="2394409" cy="49385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94409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833511">
                <a:tc>
                  <a:txBody>
                    <a:bodyPr/>
                    <a:lstStyle/>
                    <a:p>
                      <a:pPr algn="ctr"/>
                      <a:endParaRPr lang="fr-FR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CAFES PARTAGE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3477852"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Comment vivez-vous cette situation inédite ?</a:t>
                      </a:r>
                    </a:p>
                    <a:p>
                      <a:pPr algn="ctr"/>
                      <a:endParaRPr lang="fr-FR" sz="11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1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 destination des aidants dont le proche vit en EHPAD </a:t>
                      </a:r>
                    </a:p>
                    <a:p>
                      <a:pPr algn="ctr"/>
                      <a:endParaRPr lang="fr-FR" sz="1100" b="1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Lundi 6 juillet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14h30-16h30</a:t>
                      </a:r>
                      <a:endParaRPr lang="fr-FR" sz="1200" b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100" b="1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100" b="1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endParaRPr lang="fr-FR" sz="1100" b="0" i="1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destination des aidants dont le proche vit à domicile</a:t>
                      </a:r>
                    </a:p>
                    <a:p>
                      <a:pPr algn="ctr"/>
                      <a:endParaRPr lang="fr-FR" sz="1100" b="0" i="1">
                        <a:highlight>
                          <a:srgbClr val="FFFF00"/>
                        </a:highligh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 b="0" i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Jeudi 16 juillet</a:t>
                      </a:r>
                    </a:p>
                    <a:p>
                      <a:pPr algn="ctr"/>
                      <a:r>
                        <a:rPr lang="fr-FR" sz="1200" b="0" i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14h30-16h30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62721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 b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Gratuit – </a:t>
                      </a:r>
                      <a:r>
                        <a:rPr lang="fr-FR" sz="110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 inscription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pic>
        <p:nvPicPr>
          <p:cNvPr id="36" name="Image 35">
            <a:extLst>
              <a:ext uri="{FF2B5EF4-FFF2-40B4-BE49-F238E27FC236}">
                <a16:creationId xmlns:a16="http://schemas.microsoft.com/office/drawing/2014/main" id="{269B7793-DCAF-4F5D-A36F-2D1814F63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6019717" y="1151210"/>
            <a:ext cx="486268" cy="383118"/>
          </a:xfrm>
          <a:prstGeom prst="rect">
            <a:avLst/>
          </a:prstGeom>
        </p:spPr>
      </p:pic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77557634-C6E4-48A1-ACFD-E32ECE328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24896"/>
              </p:ext>
            </p:extLst>
          </p:nvPr>
        </p:nvGraphicFramePr>
        <p:xfrm>
          <a:off x="63407" y="1370466"/>
          <a:ext cx="2370978" cy="5398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0978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1439569">
                <a:tc>
                  <a:txBody>
                    <a:bodyPr/>
                    <a:lstStyle/>
                    <a:p>
                      <a:pPr algn="ctr"/>
                      <a:endParaRPr lang="fr-FR" sz="12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200" b="1" kern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POUR TOUT RENSEIGNEMENT OU INSCRIPTION :</a:t>
                      </a:r>
                    </a:p>
                    <a:p>
                      <a:pPr algn="ctr"/>
                      <a:endParaRPr lang="fr-FR" sz="1400" b="1" kern="12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400" b="1" kern="12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03 20 28 64 49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2926808">
                <a:tc>
                  <a:txBody>
                    <a:bodyPr/>
                    <a:lstStyle/>
                    <a:p>
                      <a:pPr algn="ctr"/>
                      <a:endParaRPr lang="fr-FR" sz="1100" b="1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Permanence téléphonique du lundi au vendredi </a:t>
                      </a:r>
                    </a:p>
                    <a:p>
                      <a:pPr algn="ctr"/>
                      <a:endParaRPr lang="fr-FR" sz="1100" b="1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2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de 9h à 12h30</a:t>
                      </a:r>
                    </a:p>
                    <a:p>
                      <a:pPr algn="ctr"/>
                      <a:r>
                        <a:rPr lang="fr-FR" sz="12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et de 13h30 à 17h</a:t>
                      </a:r>
                    </a:p>
                    <a:p>
                      <a:pPr algn="ctr"/>
                      <a:endParaRPr lang="fr-FR" sz="1100" b="1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Maison des Aidants Métropole Roubaix Tourcoing</a:t>
                      </a:r>
                    </a:p>
                    <a:p>
                      <a:pPr algn="ctr"/>
                      <a:endParaRPr lang="fr-FR" sz="1100" b="0" i="1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0" i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Plateforme d’accompagnement et de répit pour les aidants</a:t>
                      </a:r>
                      <a:endParaRPr lang="fr-FR" sz="1100" b="0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endParaRPr lang="fr-FR" sz="1100" b="0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 PLACE DE LA GARE</a:t>
                      </a:r>
                    </a:p>
                    <a:p>
                      <a:pPr algn="ctr"/>
                      <a:r>
                        <a:rPr lang="fr-FR" sz="11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 ROUBAIX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1032533">
                <a:tc>
                  <a:txBody>
                    <a:bodyPr/>
                    <a:lstStyle/>
                    <a:p>
                      <a:pPr algn="ctr"/>
                      <a:endParaRPr lang="fr-FR" sz="1100" b="1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1" kern="1200" err="1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maisondesaidants</a:t>
                      </a:r>
                      <a:r>
                        <a:rPr lang="fr-FR" sz="11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@</a:t>
                      </a:r>
                    </a:p>
                    <a:p>
                      <a:pPr algn="ctr"/>
                      <a:r>
                        <a:rPr lang="fr-FR" sz="1100" b="1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feron-vrau.com</a:t>
                      </a:r>
                    </a:p>
                    <a:p>
                      <a:pPr algn="ctr"/>
                      <a:endParaRPr lang="fr-FR" sz="1100" b="0" kern="120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fr-FR" sz="1100" b="0" kern="120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www.feron-vrau.com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pic>
        <p:nvPicPr>
          <p:cNvPr id="23" name="Image 22">
            <a:extLst>
              <a:ext uri="{FF2B5EF4-FFF2-40B4-BE49-F238E27FC236}">
                <a16:creationId xmlns:a16="http://schemas.microsoft.com/office/drawing/2014/main" id="{9E47E617-A0B4-4657-933B-92A532DD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1218973" y="1110848"/>
            <a:ext cx="486268" cy="3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B7B1EC5F-8A1C-467A-ABF7-1AC76C7F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2455"/>
              </p:ext>
            </p:extLst>
          </p:nvPr>
        </p:nvGraphicFramePr>
        <p:xfrm>
          <a:off x="183885" y="690069"/>
          <a:ext cx="7138026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8026">
                  <a:extLst>
                    <a:ext uri="{9D8B030D-6E8A-4147-A177-3AD203B41FA5}">
                      <a16:colId xmlns:a16="http://schemas.microsoft.com/office/drawing/2014/main" val="238672387"/>
                    </a:ext>
                  </a:extLst>
                </a:gridCol>
              </a:tblGrid>
              <a:tr h="566732">
                <a:tc>
                  <a:txBody>
                    <a:bodyPr/>
                    <a:lstStyle/>
                    <a:p>
                      <a:pPr algn="ctr"/>
                      <a:r>
                        <a:rPr lang="fr-FR" sz="3200">
                          <a:solidFill>
                            <a:schemeClr val="tx1"/>
                          </a:solidFill>
                        </a:rPr>
                        <a:t>REPIT</a:t>
                      </a: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>
                          <a:solidFill>
                            <a:schemeClr val="tx1"/>
                          </a:solidFill>
                        </a:rPr>
                        <a:t>(pour les aidants)</a:t>
                      </a:r>
                    </a:p>
                    <a:p>
                      <a:pPr algn="ctr"/>
                      <a:endParaRPr lang="fr-FR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63179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E1AA8FF-09A4-4F9D-8012-C167960C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7" y="110605"/>
            <a:ext cx="2306792" cy="504474"/>
          </a:xfrm>
          <a:prstGeom prst="rect">
            <a:avLst/>
          </a:prstGeom>
        </p:spPr>
      </p:pic>
      <p:pic>
        <p:nvPicPr>
          <p:cNvPr id="16" name="Image 1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70F79D93-AA86-4F25-80EE-81A2633E3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11" y="57333"/>
            <a:ext cx="919566" cy="55774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F071A8-8CB4-4584-B5D0-81E14EA12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666" y="72458"/>
            <a:ext cx="1395544" cy="557745"/>
          </a:xfrm>
          <a:prstGeom prst="rect">
            <a:avLst/>
          </a:prstGeom>
        </p:spPr>
      </p:pic>
      <p:graphicFrame>
        <p:nvGraphicFramePr>
          <p:cNvPr id="32" name="Tableau 31">
            <a:extLst>
              <a:ext uri="{FF2B5EF4-FFF2-40B4-BE49-F238E27FC236}">
                <a16:creationId xmlns:a16="http://schemas.microsoft.com/office/drawing/2014/main" id="{E139C61F-F532-4CC3-A6CD-FD4116836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850736"/>
              </p:ext>
            </p:extLst>
          </p:nvPr>
        </p:nvGraphicFramePr>
        <p:xfrm>
          <a:off x="7498313" y="1497330"/>
          <a:ext cx="2350819" cy="52500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0819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1041818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>
                        <a:solidFill>
                          <a:schemeClr val="lt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schemeClr val="l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Mesures de protection à la Maison des Aidants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3768490">
                <a:tc>
                  <a:txBody>
                    <a:bodyPr/>
                    <a:lstStyle/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1100" b="1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fr-FR" sz="1100" b="1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b="1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Masques obligatoires pour tous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Gel hydroalcoolique à disposition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Prise de température avant l’entrée dans les locaux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Circuit prévu pour empêcher le croisement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Désinfection des points de contact 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endParaRPr lang="fr-FR" sz="12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marL="171450" lvl="0" indent="-171450" algn="ctr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1200" kern="120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Distanciation physique</a:t>
                      </a:r>
                    </a:p>
                    <a:p>
                      <a:pPr algn="ctr"/>
                      <a:endParaRPr lang="fr-FR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4397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fr-FR" sz="11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pic>
        <p:nvPicPr>
          <p:cNvPr id="33" name="Image 32">
            <a:extLst>
              <a:ext uri="{FF2B5EF4-FFF2-40B4-BE49-F238E27FC236}">
                <a16:creationId xmlns:a16="http://schemas.microsoft.com/office/drawing/2014/main" id="{EBD51250-06AB-49F6-80D5-EF03B43C0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8557911" y="1314909"/>
            <a:ext cx="486268" cy="383118"/>
          </a:xfrm>
          <a:prstGeom prst="rect">
            <a:avLst/>
          </a:prstGeom>
        </p:spPr>
      </p:pic>
      <p:graphicFrame>
        <p:nvGraphicFramePr>
          <p:cNvPr id="25" name="Tableau 24">
            <a:extLst>
              <a:ext uri="{FF2B5EF4-FFF2-40B4-BE49-F238E27FC236}">
                <a16:creationId xmlns:a16="http://schemas.microsoft.com/office/drawing/2014/main" id="{46383BFE-9789-4F90-8D45-46E32AF5A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68550"/>
              </p:ext>
            </p:extLst>
          </p:nvPr>
        </p:nvGraphicFramePr>
        <p:xfrm>
          <a:off x="43264" y="3715558"/>
          <a:ext cx="2350819" cy="1940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0819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471884">
                <a:tc>
                  <a:txBody>
                    <a:bodyPr/>
                    <a:lstStyle/>
                    <a:p>
                      <a:pPr algn="ctr"/>
                      <a:endParaRPr lang="fr-FR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QI GONG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1160185">
                <a:tc>
                  <a:txBody>
                    <a:bodyPr/>
                    <a:lstStyle/>
                    <a:p>
                      <a:pPr algn="ctr"/>
                      <a:r>
                        <a:rPr lang="fr-FR" sz="1100" i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Gymnastique chinoise </a:t>
                      </a:r>
                    </a:p>
                    <a:p>
                      <a:pPr algn="ctr"/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avec Christophe</a:t>
                      </a:r>
                    </a:p>
                    <a:p>
                      <a:pPr algn="ctr"/>
                      <a:endParaRPr lang="fr-FR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 mercredis</a:t>
                      </a:r>
                    </a:p>
                    <a:p>
                      <a:pPr algn="ctr"/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 22 et 29 juillet</a:t>
                      </a:r>
                    </a:p>
                    <a:p>
                      <a:pPr algn="ctr"/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 15h15 à 16h15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3085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3€ / séance – sur inscription</a:t>
                      </a:r>
                      <a:endParaRPr lang="fr-FR" sz="11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89F15F47-2529-494A-8117-686830396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73181"/>
              </p:ext>
            </p:extLst>
          </p:nvPr>
        </p:nvGraphicFramePr>
        <p:xfrm>
          <a:off x="54615" y="1560575"/>
          <a:ext cx="2354715" cy="19885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4715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350386">
                <a:tc>
                  <a:txBody>
                    <a:bodyPr/>
                    <a:lstStyle/>
                    <a:p>
                      <a:pPr algn="ctr"/>
                      <a:endParaRPr lang="fr-FR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SOPHROLOGIE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1321617">
                <a:tc>
                  <a:txBody>
                    <a:bodyPr/>
                    <a:lstStyle/>
                    <a:p>
                      <a:pPr algn="ctr"/>
                      <a:r>
                        <a:rPr lang="fr-FR" sz="1100" i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Une pratique accessible à tous pour prendre soin de soi et faire une pause.</a:t>
                      </a:r>
                    </a:p>
                    <a:p>
                      <a:pPr algn="ctr"/>
                      <a:endParaRPr lang="fr-FR" sz="1100" b="1" i="1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Tous les lundis</a:t>
                      </a:r>
                    </a:p>
                    <a:p>
                      <a:pPr algn="ctr"/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Sauf le 27 juillet</a:t>
                      </a:r>
                    </a:p>
                    <a:p>
                      <a:pPr algn="ctr"/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 10h15 à 11h15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27069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Gratuit – sur inscription</a:t>
                      </a:r>
                      <a:endParaRPr lang="fr-FR" sz="110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sp>
        <p:nvSpPr>
          <p:cNvPr id="36" name="ZoneTexte 35">
            <a:extLst>
              <a:ext uri="{FF2B5EF4-FFF2-40B4-BE49-F238E27FC236}">
                <a16:creationId xmlns:a16="http://schemas.microsoft.com/office/drawing/2014/main" id="{4F082151-5CA5-41CA-B420-7521A5C8AFDC}"/>
              </a:ext>
            </a:extLst>
          </p:cNvPr>
          <p:cNvSpPr txBox="1"/>
          <p:nvPr/>
        </p:nvSpPr>
        <p:spPr>
          <a:xfrm>
            <a:off x="183885" y="5793285"/>
            <a:ext cx="2096177" cy="954107"/>
          </a:xfrm>
          <a:prstGeom prst="rect">
            <a:avLst/>
          </a:prstGeom>
          <a:noFill/>
          <a:ln w="127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400" b="1" i="1"/>
              <a:t>Votre proche peut être accueilli par un membre de l’équipe lors des activités de répit.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F38D3F0C-124A-4688-BF3C-CA4E3CC020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1164089" y="1304682"/>
            <a:ext cx="486268" cy="3831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0F93A12-6C02-48B6-9555-05707ACC6D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1231972" y="3523999"/>
            <a:ext cx="486268" cy="383118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5B462EC5-6D1A-4951-9B5C-012307BC1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47289"/>
              </p:ext>
            </p:extLst>
          </p:nvPr>
        </p:nvGraphicFramePr>
        <p:xfrm>
          <a:off x="2508104" y="1497330"/>
          <a:ext cx="4813807" cy="52500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13807">
                  <a:extLst>
                    <a:ext uri="{9D8B030D-6E8A-4147-A177-3AD203B41FA5}">
                      <a16:colId xmlns:a16="http://schemas.microsoft.com/office/drawing/2014/main" val="1915552458"/>
                    </a:ext>
                  </a:extLst>
                </a:gridCol>
              </a:tblGrid>
              <a:tr h="473264">
                <a:tc>
                  <a:txBody>
                    <a:bodyPr/>
                    <a:lstStyle/>
                    <a:p>
                      <a:pPr algn="ctr"/>
                      <a:endParaRPr lang="fr-FR" sz="8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ctr"/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RELAIS DE L’AIDANT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84026"/>
                  </a:ext>
                </a:extLst>
              </a:tr>
              <a:tr h="36354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Dès le 1</a:t>
                      </a:r>
                      <a:r>
                        <a:rPr lang="fr-FR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er</a:t>
                      </a:r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juillet, le Relais de l’Aidant reprend son fonctionnement habituel !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Une assistante de soins en gérontologie peut </a:t>
                      </a:r>
                      <a:r>
                        <a:rPr lang="fr-FR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vous relayer ponctuellement à domicile</a:t>
                      </a:r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en accompagnant votre proche pour une durée de 4h minimum à 10h maximum, du lundi au dimanche, y compris les jours fériés.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fr-FR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Les règles d’hygiène sont toujours respectées à chaque relais.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endParaRPr lang="fr-FR" sz="1100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fr-FR" sz="1100" i="1" kern="120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66150"/>
                  </a:ext>
                </a:extLst>
              </a:tr>
              <a:tr h="11413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Plus de renseignements au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03 61 76 75 56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 b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et par mail :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repit@feron-vrau.com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ou auprès de l’équipe de la Maison des Aidants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022878"/>
                  </a:ext>
                </a:extLst>
              </a:tr>
            </a:tbl>
          </a:graphicData>
        </a:graphic>
      </p:graphicFrame>
      <p:pic>
        <p:nvPicPr>
          <p:cNvPr id="15" name="Image 14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7A6F647E-414D-4540-8174-1528B16E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08" y="4576964"/>
            <a:ext cx="866834" cy="86683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7E5B71-F7FD-4D0F-AE0C-D43094F97293}"/>
              </a:ext>
            </a:extLst>
          </p:cNvPr>
          <p:cNvSpPr txBox="1"/>
          <p:nvPr/>
        </p:nvSpPr>
        <p:spPr>
          <a:xfrm>
            <a:off x="3828575" y="4493836"/>
            <a:ext cx="3421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42950"/>
            <a:r>
              <a:rPr lang="fr-F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Notre service mandataire à domicile </a:t>
            </a:r>
            <a:r>
              <a:rPr lang="fr-FR" sz="11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Bulle d’Air</a:t>
            </a:r>
            <a:r>
              <a:rPr lang="fr-F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 opérationnel.</a:t>
            </a:r>
          </a:p>
          <a:p>
            <a:pPr lvl="0" algn="just" defTabSz="742950"/>
            <a:r>
              <a:rPr lang="fr-F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 vous permet d’avoir du relais à domicile de manière </a:t>
            </a:r>
            <a:r>
              <a:rPr lang="fr-FR" sz="1100" b="1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régulière</a:t>
            </a:r>
            <a:r>
              <a:rPr lang="fr-FR" sz="1100" i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sur une durée minimale de 3h sans maximum (plusieurs jours d’affilés possible).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572E5929-3DC4-46F4-A860-7FCBFA662E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928" b="64493" l="39400" r="59400">
                        <a14:foregroundMark x1="50600" y1="44928" x2="50600" y2="44928"/>
                      </a14:backgroundRemoval>
                    </a14:imgEffect>
                  </a14:imgLayer>
                </a14:imgProps>
              </a:ext>
            </a:extLst>
          </a:blip>
          <a:srcRect l="36933" t="43237" r="38000" b="32911"/>
          <a:stretch/>
        </p:blipFill>
        <p:spPr>
          <a:xfrm>
            <a:off x="4709866" y="1267559"/>
            <a:ext cx="486268" cy="3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95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D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2D5D"/>
      </a:accent1>
      <a:accent2>
        <a:srgbClr val="F58552"/>
      </a:accent2>
      <a:accent3>
        <a:srgbClr val="FDBA48"/>
      </a:accent3>
      <a:accent4>
        <a:srgbClr val="7ECFD4"/>
      </a:accent4>
      <a:accent5>
        <a:srgbClr val="935F9D"/>
      </a:accent5>
      <a:accent6>
        <a:srgbClr val="6DC6AD"/>
      </a:accent6>
      <a:hlink>
        <a:srgbClr val="5B619C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75A0C818063D49B937B93EB4E0B5BD" ma:contentTypeVersion="12" ma:contentTypeDescription="Crée un document." ma:contentTypeScope="" ma:versionID="c45b752ba395616926e4fa1d78f08313">
  <xsd:schema xmlns:xsd="http://www.w3.org/2001/XMLSchema" xmlns:xs="http://www.w3.org/2001/XMLSchema" xmlns:p="http://schemas.microsoft.com/office/2006/metadata/properties" xmlns:ns2="b3c697c7-cbed-4abc-a93a-4ee95b1cf1a1" xmlns:ns3="189f77ad-c6e6-41b3-b5ea-b086b75c5a49" targetNamespace="http://schemas.microsoft.com/office/2006/metadata/properties" ma:root="true" ma:fieldsID="965705805aa171560a5f5c4e2f9c2539" ns2:_="" ns3:_="">
    <xsd:import namespace="b3c697c7-cbed-4abc-a93a-4ee95b1cf1a1"/>
    <xsd:import namespace="189f77ad-c6e6-41b3-b5ea-b086b75c5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97c7-cbed-4abc-a93a-4ee95b1cf1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f77ad-c6e6-41b3-b5ea-b086b75c5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02D238-F696-45FF-A650-4ABD535F9E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4823FC-4BB8-4D93-92A6-B49C2C6CFAED}">
  <ds:schemaRefs>
    <ds:schemaRef ds:uri="189f77ad-c6e6-41b3-b5ea-b086b75c5a49"/>
    <ds:schemaRef ds:uri="b3c697c7-cbed-4abc-a93a-4ee95b1cf1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EF0148-2BC8-4572-B040-AD4D208E7B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Melissa HENRY</dc:creator>
  <cp:revision>1</cp:revision>
  <cp:lastPrinted>2020-06-17T09:58:49Z</cp:lastPrinted>
  <dcterms:created xsi:type="dcterms:W3CDTF">2019-07-11T09:38:02Z</dcterms:created>
  <dcterms:modified xsi:type="dcterms:W3CDTF">2020-06-19T07:41:10Z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0x010100A075A0C818063D49B937B93EB4E0B5BD</vt:lpwstr>
  </property>
</Properties>
</file>